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65" r:id="rId2"/>
    <p:sldId id="295" r:id="rId3"/>
    <p:sldId id="294" r:id="rId4"/>
    <p:sldId id="296" r:id="rId5"/>
    <p:sldId id="279" r:id="rId6"/>
    <p:sldId id="291" r:id="rId7"/>
    <p:sldId id="292" r:id="rId8"/>
    <p:sldId id="293" r:id="rId9"/>
    <p:sldId id="29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 Sitsko" initials="AS" lastIdx="4" clrIdx="0">
    <p:extLst>
      <p:ext uri="{19B8F6BF-5375-455C-9EA6-DF929625EA0E}">
        <p15:presenceInfo xmlns:p15="http://schemas.microsoft.com/office/powerpoint/2012/main" userId="15d3ad4c6bf3bba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82" d="100"/>
          <a:sy n="82" d="100"/>
        </p:scale>
        <p:origin x="147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3BB-E783-4BB5-8FD5-F7C5F5DFA76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927E-4067-450B-B023-4235B1353C4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91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3BB-E783-4BB5-8FD5-F7C5F5DFA76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927E-4067-450B-B023-4235B1353C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30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3BB-E783-4BB5-8FD5-F7C5F5DFA76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927E-4067-450B-B023-4235B1353C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4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3BB-E783-4BB5-8FD5-F7C5F5DFA76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927E-4067-450B-B023-4235B1353C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32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3BB-E783-4BB5-8FD5-F7C5F5DFA76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927E-4067-450B-B023-4235B1353C4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16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3BB-E783-4BB5-8FD5-F7C5F5DFA76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927E-4067-450B-B023-4235B1353C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94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3BB-E783-4BB5-8FD5-F7C5F5DFA76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927E-4067-450B-B023-4235B1353C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83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3BB-E783-4BB5-8FD5-F7C5F5DFA76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927E-4067-450B-B023-4235B1353C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3BB-E783-4BB5-8FD5-F7C5F5DFA76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927E-4067-450B-B023-4235B1353C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2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B7573BB-E783-4BB5-8FD5-F7C5F5DFA76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AF927E-4067-450B-B023-4235B1353C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73BB-E783-4BB5-8FD5-F7C5F5DFA76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F927E-4067-450B-B023-4235B1353C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03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B7573BB-E783-4BB5-8FD5-F7C5F5DFA766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7AF927E-4067-450B-B023-4235B1353C4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14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et.garant.ru/document/redirect/401557114/0" TargetMode="External"/><Relationship Id="rId2" Type="http://schemas.openxmlformats.org/officeDocument/2006/relationships/hyperlink" Target="https://internet.garant.ru/document/redirect/401557114/11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ternet.garant.ru/document/redirect/401557114/1146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861048"/>
            <a:ext cx="8003232" cy="2265115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методиках учета охотничьих животных</a:t>
            </a:r>
          </a:p>
        </p:txBody>
      </p:sp>
      <p:pic>
        <p:nvPicPr>
          <p:cNvPr id="4" name="Содержимое 5" descr="Герб.cd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04664"/>
            <a:ext cx="2127250" cy="2909887"/>
          </a:xfrm>
          <a:prstGeom prst="rect">
            <a:avLst/>
          </a:prstGeom>
          <a:ln>
            <a:noFill/>
          </a:ln>
          <a:effectLst>
            <a:outerShdw blurRad="152400" dist="101600" dir="3300000" sx="98000" sy="98000" algn="tl" rotWithShape="0">
              <a:srgbClr val="333333"/>
            </a:outerShdw>
          </a:effec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2699792" y="920309"/>
            <a:ext cx="6246813" cy="9350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itchFamily="34" charset="0"/>
                <a:ea typeface="+mj-ea"/>
                <a:cs typeface="+mj-cs"/>
              </a:rPr>
              <a:t>Росохотрыболовсоюз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7C3753-E675-C892-A1E3-F68E1011B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354317"/>
            <a:ext cx="7543800" cy="75663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Добыча лося в разных странах и регионах РФ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F24D4A5C-DA2C-4909-18B1-A52BD170CF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6246" y="1333871"/>
            <a:ext cx="8586234" cy="31683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EDEEE5E-ACCD-5AD2-9A30-506FBA94743C}"/>
              </a:ext>
            </a:extLst>
          </p:cNvPr>
          <p:cNvSpPr txBox="1"/>
          <p:nvPr/>
        </p:nvSpPr>
        <p:spPr>
          <a:xfrm>
            <a:off x="323528" y="4725144"/>
            <a:ext cx="8352928" cy="1960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Финляндии добыча лося  составляет  около 50% от </a:t>
            </a:r>
            <a:r>
              <a:rPr lang="ru-RU" sz="1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послепромысловой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числености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Беларуси – около 20%, в России – 3,4%.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Финляндии уровень добычи лося почти стабилен к уровню 1991 года, в Беларуси вырос  втрое, в России – снизился почти  в 2 раза.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Выход «добычи»  на 1000 га леса в Смоленской, Ярославской обл. – на уровне Финляндии.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Плотности лося в «лесу» в приведенных Российских регионах и Беларуси как минимум вдвое выше, чем в Финляндии.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91344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2B4BA1-3665-76FB-0DCA-2B36E3F5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332656"/>
            <a:ext cx="7543800" cy="82864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добычи лося в России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92D50AA1-A5A6-84E3-8F39-52CD859F1D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00100" y="1376632"/>
            <a:ext cx="7920880" cy="4500640"/>
          </a:xfrm>
        </p:spPr>
      </p:pic>
    </p:spTree>
    <p:extLst>
      <p:ext uri="{BB962C8B-B14F-4D97-AF65-F5344CB8AC3E}">
        <p14:creationId xmlns:p14="http://schemas.microsoft.com/office/powerpoint/2010/main" val="394423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1C478E-A493-39E9-C587-6D2D18A1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764704"/>
            <a:ext cx="75438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Сравнение нормативов  допустимого изъятия лося разных лет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9C04E2A-7A07-952F-036C-08DD095804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923506"/>
            <a:ext cx="8688202" cy="373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309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A46922-2907-482D-B0C6-1B8F69A64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94124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Сравнение методик ЗМУ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Объект 13">
            <a:extLst>
              <a:ext uri="{FF2B5EF4-FFF2-40B4-BE49-F238E27FC236}">
                <a16:creationId xmlns:a16="http://schemas.microsoft.com/office/drawing/2014/main" id="{46C19DBF-B16B-36FA-A22C-C9BFEBD6F8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4963" y="2060848"/>
            <a:ext cx="8494074" cy="297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83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A354919F-3B4F-DCDE-96B9-C7CC34199D6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42226" y="1412776"/>
            <a:ext cx="8478246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96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8EF4F06-963A-C288-36BD-3F590963094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760" y="1412776"/>
            <a:ext cx="8892480" cy="3868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210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53F12C-4C9A-4EF6-707B-3FB191FAB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628866"/>
            <a:ext cx="7543800" cy="7200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Минприроды РФ от 19.12.22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 29-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47/49535 «О применении методик учета охотничьих ресурсов»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858A969-8063-FE60-A1B1-7808E177B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1" y="1772816"/>
            <a:ext cx="7566660" cy="4456318"/>
          </a:xfrm>
        </p:spPr>
        <p:txBody>
          <a:bodyPr>
            <a:normAutofit fontScale="92500" lnSpcReduction="10000"/>
          </a:bodyPr>
          <a:lstStyle/>
          <a:p>
            <a:pPr indent="457200" algn="l"/>
            <a:r>
              <a:rPr lang="ru-RU" sz="18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В соответствии с </a:t>
            </a:r>
            <a:r>
              <a:rPr lang="ru-RU" sz="1800" b="1" u="none" strike="noStrike" dirty="0">
                <a:solidFill>
                  <a:srgbClr val="106BBE"/>
                </a:solidFill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  <a:hlinkClick r:id="rId2"/>
              </a:rPr>
              <a:t>пунктом 13.3</a:t>
            </a:r>
            <a:r>
              <a:rPr lang="ru-RU" sz="18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 Порядка осуществления государственного мониторинга охотничьих ресурсов и среды их обитания, утвержденного </a:t>
            </a:r>
            <a:r>
              <a:rPr lang="ru-RU" sz="1800" b="1" u="none" strike="noStrike" dirty="0">
                <a:solidFill>
                  <a:srgbClr val="106BBE"/>
                </a:solidFill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  <a:hlinkClick r:id="rId3"/>
              </a:rPr>
              <a:t>приказом</a:t>
            </a:r>
            <a:r>
              <a:rPr lang="ru-RU" sz="18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 Минприроды России от 27.07.2021 N 512 (далее - Порядок мониторинга) охотпользователи обязаны ежегодно предоставлять в уполномоченный орган материалы учета численности охотничьих ресурсов, содержащие данные о численности охотничьих ресурсов, предусмотренные применяемыми методиками и (или) научными подходами, в срок до 1 апреля. 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Непредоставление в полном объеме материалов учетов, предусмотренных применяемыми методиками и (или) научными подходами, является нарушением обязательных требований, установленных Порядком мониторинга.</a:t>
            </a:r>
            <a:endParaRPr lang="ru-RU" sz="1800" dirty="0">
              <a:effectLst/>
              <a:latin typeface="Times New Roman CYR" panose="02020603050405020304" pitchFamily="18" charset="0"/>
              <a:ea typeface="Times New Roman" panose="02020603050405020304" pitchFamily="18" charset="0"/>
              <a:cs typeface="Times New Roman CYR" panose="02020603050405020304" pitchFamily="18" charset="0"/>
            </a:endParaRPr>
          </a:p>
          <a:p>
            <a:pPr indent="457200" algn="l"/>
            <a:r>
              <a:rPr lang="ru-RU" sz="18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 </a:t>
            </a:r>
          </a:p>
          <a:p>
            <a:pPr indent="457200" algn="l"/>
            <a:r>
              <a:rPr lang="ru-RU" sz="18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Таким образом, 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в случае отсутствия полного комплекта данных учета с исследуемой территории, предусмотренного методикой учета охотничьих ресурсов методом зимнего маршрутного учета (далее - Методика ЗМУ), будут нарушены требования </a:t>
            </a:r>
            <a:r>
              <a:rPr lang="ru-RU" sz="1800" b="1" u="none" strike="noStrike" dirty="0">
                <a:solidFill>
                  <a:srgbClr val="FF0000"/>
                </a:solidFill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  <a:hlinkClick r:id="rId2"/>
              </a:rPr>
              <a:t>пункта 13.3</a:t>
            </a:r>
            <a:r>
              <a:rPr lang="ru-RU" sz="1800" dirty="0">
                <a:solidFill>
                  <a:srgbClr val="FF0000"/>
                </a:solidFill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 Порядка мониторинга, и, соответственно, будут отсутствовать данные учета </a:t>
            </a:r>
            <a:r>
              <a:rPr lang="ru-RU" sz="18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для их включения в данные государственного мониторинга охотничьих ресурсов и среды их обитания, что предусмотрено </a:t>
            </a:r>
            <a:r>
              <a:rPr lang="ru-RU" sz="1800" b="1" u="none" strike="noStrike" dirty="0">
                <a:solidFill>
                  <a:srgbClr val="106BBE"/>
                </a:solidFill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  <a:hlinkClick r:id="rId4"/>
              </a:rPr>
              <a:t>пунктом 14.6</a:t>
            </a:r>
            <a:r>
              <a:rPr lang="ru-RU" sz="1800" dirty="0">
                <a:effectLst/>
                <a:latin typeface="Times New Roman CYR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 Порядка мониторинга.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298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9D81F4-A89A-A997-CD45-8C951111F3A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00100" y="259879"/>
            <a:ext cx="7543800" cy="10096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 изменениях </a:t>
            </a: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методик учета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9C25CE-8424-D64B-51AB-06BF6F88E34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3508" y="980728"/>
            <a:ext cx="8856984" cy="5112568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Методики ЗМУ 2021, 2022, проект 2023 года не сохраняют преемственность данных о численности животных по сравнению с  более ранними версиями методик ЗМУ. </a:t>
            </a:r>
            <a:endParaRPr lang="ru-RU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Методики ЗМУ, начиная с 2012 года, содержат все возрастающее число формальных  требований, за нарушение которых можно признать учет не состоявшимся и в итоге лишиться квот добычи.</a:t>
            </a:r>
            <a:endParaRPr lang="ru-RU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Признать, что методики учета, размещенные на сайте Минприроды России не соответствуют  определению научной обоснованности. </a:t>
            </a:r>
            <a:endParaRPr lang="ru-RU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Объединение территорий </a:t>
            </a:r>
            <a:r>
              <a:rPr lang="ru-RU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охотпользователями</a:t>
            </a: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в методиках ЗМУ 2022, 2023 года является формальностью и на практике не работает,   что увеличивает объемы работ и затраты охотпользователей и уполномоченных органов  в отдаленных местностях. </a:t>
            </a:r>
            <a:endParaRPr lang="ru-RU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Предложить Минприроды России:</a:t>
            </a:r>
            <a:endParaRPr lang="ru-RU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снять методики учета с сайта министерства и осуществить учет 2023 на основании научных подходов;</a:t>
            </a:r>
            <a:endParaRPr lang="ru-RU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анализ применения различных версий методик ЗМУ, осуществить практическую апробацию всех методик учета в различных природно-климатических зонах и обнародовать результаты;</a:t>
            </a:r>
            <a:endParaRPr lang="ru-RU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начать разработку современных методов оценки обилия животных с использованием мобильных приложений;</a:t>
            </a:r>
            <a:endParaRPr lang="ru-RU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предоставить возможность охотпользователям производить оценку численности животных на основе анкетных сведений;</a:t>
            </a:r>
            <a:endParaRPr lang="ru-RU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перейти к шкале нормативов допустимого изъятия исходя из общей численности охотничьих животных, вне зависимости от плотности.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24729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3087</TotalTime>
  <Words>489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Calibri</vt:lpstr>
      <vt:lpstr>Calibri Light</vt:lpstr>
      <vt:lpstr>Courier New</vt:lpstr>
      <vt:lpstr>Impact</vt:lpstr>
      <vt:lpstr>Symbol</vt:lpstr>
      <vt:lpstr>Times New Roman</vt:lpstr>
      <vt:lpstr>Times New Roman CYR</vt:lpstr>
      <vt:lpstr>Ретро</vt:lpstr>
      <vt:lpstr>Презентация PowerPoint</vt:lpstr>
      <vt:lpstr>Добыча лося в разных странах и регионах РФ</vt:lpstr>
      <vt:lpstr>Уровень добычи лося в России</vt:lpstr>
      <vt:lpstr>Сравнение нормативов  допустимого изъятия лося разных лет </vt:lpstr>
      <vt:lpstr> Сравнение методик ЗМУ</vt:lpstr>
      <vt:lpstr>Презентация PowerPoint</vt:lpstr>
      <vt:lpstr>Презентация PowerPoint</vt:lpstr>
      <vt:lpstr>Письмо Минприроды РФ от 19.12.22 N 29- 47/49535 «О применении методик учета охотничьих ресурсов»</vt:lpstr>
      <vt:lpstr>Об изменениях  методик учета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Волк в России</dc:title>
  <dc:creator>sitsko.andrey</dc:creator>
  <cp:lastModifiedBy>Andrey Sitsko</cp:lastModifiedBy>
  <cp:revision>74</cp:revision>
  <dcterms:created xsi:type="dcterms:W3CDTF">2021-03-19T07:07:29Z</dcterms:created>
  <dcterms:modified xsi:type="dcterms:W3CDTF">2023-11-13T10:51:25Z</dcterms:modified>
</cp:coreProperties>
</file>